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38" autoAdjust="0"/>
    <p:restoredTop sz="77769" autoAdjust="0"/>
  </p:normalViewPr>
  <p:slideViewPr>
    <p:cSldViewPr snapToGrid="0">
      <p:cViewPr varScale="1">
        <p:scale>
          <a:sx n="97" d="100"/>
          <a:sy n="97" d="100"/>
        </p:scale>
        <p:origin x="216" y="46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나눔고딕" panose="020D0604000000000000" pitchFamily="50" charset="-127"/>
        <a:ea typeface="나눔고딕" panose="020D0604000000000000" pitchFamily="50" charset="-127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요 부분</a:t>
            </a:r>
            <a:r>
              <a:rPr lang="en-US" altLang="ko-KR" dirty="0"/>
              <a:t>….</a:t>
            </a:r>
            <a:r>
              <a:rPr lang="ko-KR" altLang="en-US" dirty="0"/>
              <a:t> 자료 찾기가 어려워서 </a:t>
            </a:r>
            <a:r>
              <a:rPr lang="ko-KR" altLang="en-US" dirty="0" err="1"/>
              <a:t>지피티를</a:t>
            </a:r>
            <a:r>
              <a:rPr lang="ko-KR" altLang="en-US" dirty="0"/>
              <a:t> 활용했는데요</a:t>
            </a:r>
            <a:r>
              <a:rPr lang="en-US" altLang="ko-KR" dirty="0"/>
              <a:t>..</a:t>
            </a:r>
            <a:r>
              <a:rPr lang="ko-KR" altLang="en-US" dirty="0"/>
              <a:t> 믿을 만한지</a:t>
            </a:r>
            <a:r>
              <a:rPr lang="en-US" altLang="ko-KR" dirty="0"/>
              <a:t>,,,</a:t>
            </a:r>
            <a:r>
              <a:rPr lang="ko-KR" altLang="en-US" dirty="0"/>
              <a:t> </a:t>
            </a:r>
            <a:r>
              <a:rPr lang="ko-KR" altLang="en-US" dirty="0" err="1"/>
              <a:t>ㅎㅎ</a:t>
            </a:r>
            <a:r>
              <a:rPr lang="en-US" altLang="ko-KR" dirty="0"/>
              <a:t>….</a:t>
            </a:r>
            <a:r>
              <a:rPr lang="ko-KR" altLang="en-US" dirty="0" err="1"/>
              <a:t>ㅠ</a:t>
            </a:r>
            <a:r>
              <a:rPr lang="ko-KR" altLang="en-US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7814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9547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5800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492416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7647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b="1" dirty="0">
                <a:effectLst/>
                <a:latin typeface="Helvetica Neue" panose="02000503000000020004" pitchFamily="2" charset="0"/>
              </a:rPr>
              <a:t> 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58308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637663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75554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 dirty="0"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나눔고딕" panose="020D0604000000000000" pitchFamily="50" charset="-127"/>
          <a:ea typeface="나눔고딕" panose="020D0604000000000000" pitchFamily="50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나눔고딕" panose="020D0604000000000000" pitchFamily="50" charset="-127"/>
          <a:ea typeface="나눔고딕" panose="020D0604000000000000" pitchFamily="50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</a:t>
            </a: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CUAI </a:t>
            </a:r>
            <a:r>
              <a:rPr lang="ko-KR" altLang="en-US" sz="2500" b="1" dirty="0" err="1">
                <a:solidFill>
                  <a:srgbClr val="19264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캐글</a:t>
            </a:r>
            <a:r>
              <a:rPr lang="en-US" altLang="ko" sz="2500" b="1" dirty="0">
                <a:solidFill>
                  <a:srgbClr val="19264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" sz="2500" b="1" dirty="0">
                <a:solidFill>
                  <a:srgbClr val="19264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스터디</a:t>
            </a:r>
            <a:endParaRPr sz="2500" b="1" dirty="0">
              <a:solidFill>
                <a:srgbClr val="19264B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</a:t>
            </a:r>
            <a:r>
              <a:rPr lang="en-US" altLang="ko" dirty="0">
                <a:solidFill>
                  <a:srgbClr val="19264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en-US" altLang="ko-KR" dirty="0">
                <a:solidFill>
                  <a:srgbClr val="19264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.10.01</a:t>
            </a:r>
            <a:endParaRPr dirty="0">
              <a:solidFill>
                <a:srgbClr val="19264B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발표자 :</a:t>
            </a:r>
            <a:r>
              <a:rPr lang="ko" altLang="en-US" sz="1100" dirty="0">
                <a:solidFill>
                  <a:srgbClr val="19264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이혜원</a:t>
            </a:r>
            <a:endParaRPr sz="1100" dirty="0">
              <a:solidFill>
                <a:srgbClr val="19264B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75;p15">
            <a:extLst>
              <a:ext uri="{FF2B5EF4-FFF2-40B4-BE49-F238E27FC236}">
                <a16:creationId xmlns:a16="http://schemas.microsoft.com/office/drawing/2014/main" id="{AA9B8B92-E869-6041-9FAE-7775C0A61CE3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dirty="0">
                <a:solidFill>
                  <a:srgbClr val="19264B"/>
                </a:solidFill>
                <a:latin typeface="+mj-ea"/>
                <a:ea typeface="+mj-ea"/>
                <a:sym typeface="NanumGothic ExtraBold"/>
              </a:rPr>
              <a:t>8. Shadow </a:t>
            </a:r>
            <a:endParaRPr lang="en" altLang="ko-Kore-GB" sz="2000" dirty="0">
              <a:solidFill>
                <a:srgbClr val="19264B"/>
              </a:solidFill>
              <a:latin typeface="+mj-ea"/>
              <a:ea typeface="+mj-ea"/>
            </a:endParaRPr>
          </a:p>
        </p:txBody>
      </p:sp>
      <p:pic>
        <p:nvPicPr>
          <p:cNvPr id="3" name="그림 2" descr="텍스트, 소프트웨어, 웹 페이지, 컴퓨터 아이콘이(가) 표시된 사진&#10;&#10;자동 생성된 설명">
            <a:extLst>
              <a:ext uri="{FF2B5EF4-FFF2-40B4-BE49-F238E27FC236}">
                <a16:creationId xmlns:a16="http://schemas.microsoft.com/office/drawing/2014/main" id="{01CCDF54-C0BC-9647-A9C2-E50DF9B8DD8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868" t="24722" r="47396"/>
          <a:stretch/>
        </p:blipFill>
        <p:spPr>
          <a:xfrm>
            <a:off x="1528763" y="845454"/>
            <a:ext cx="2377480" cy="41837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7E3D0D6-5304-854E-AB9B-43B81DE4F8B4}"/>
              </a:ext>
            </a:extLst>
          </p:cNvPr>
          <p:cNvSpPr txBox="1"/>
          <p:nvPr/>
        </p:nvSpPr>
        <p:spPr>
          <a:xfrm>
            <a:off x="3906243" y="922456"/>
            <a:ext cx="5117969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" altLang="ko-Kore-GB" sz="1200" b="1" dirty="0"/>
              <a:t>Shadow Feature</a:t>
            </a:r>
            <a:r>
              <a:rPr lang="en-US" altLang="ko-Kore-GB" sz="1200" b="1" dirty="0"/>
              <a:t>:</a:t>
            </a:r>
            <a:r>
              <a:rPr lang="ko-KR" altLang="en-US" sz="1200" dirty="0"/>
              <a:t> </a:t>
            </a:r>
            <a:r>
              <a:rPr lang="ko-KR" altLang="en-US" sz="1200" b="1" dirty="0"/>
              <a:t>모델의 피처 중요도 계산</a:t>
            </a:r>
            <a:r>
              <a:rPr lang="ko-KR" altLang="en-US" sz="1200" dirty="0"/>
              <a:t>에서 사용하는 일종의 </a:t>
            </a:r>
            <a:r>
              <a:rPr lang="ko-KR" altLang="en-US" sz="1200" b="1" dirty="0"/>
              <a:t>참조 피처</a:t>
            </a:r>
            <a:r>
              <a:rPr lang="en-US" altLang="ko-KR" sz="1200" dirty="0"/>
              <a:t>. </a:t>
            </a:r>
            <a:r>
              <a:rPr lang="ko-KR" altLang="en-US" sz="1200" b="1" dirty="0"/>
              <a:t>실제 피처들과 유사하지만 무작위로 생성된 피처들</a:t>
            </a:r>
            <a:endParaRPr lang="en-US" altLang="ko-KR" sz="1200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sz="1200" dirty="0"/>
              <a:t>일반적으로 </a:t>
            </a:r>
            <a:r>
              <a:rPr lang="ko-KR" altLang="en-US" sz="1200" b="1" dirty="0"/>
              <a:t>무작위로 생성된 데이터</a:t>
            </a:r>
            <a:r>
              <a:rPr lang="ko-KR" altLang="en-US" sz="1200" dirty="0"/>
              <a:t>를 가지고 실제 피처들과 함께 모델에 넣어 학습을 시킨 후</a:t>
            </a:r>
            <a:r>
              <a:rPr lang="en-US" altLang="ko-KR" sz="1200" dirty="0"/>
              <a:t>, </a:t>
            </a:r>
            <a:r>
              <a:rPr lang="ko-KR" altLang="en-US" sz="1200" b="1" dirty="0"/>
              <a:t>피처 중요도</a:t>
            </a:r>
            <a:r>
              <a:rPr lang="ko-KR" altLang="en-US" sz="1200" dirty="0"/>
              <a:t>를 계산할 때 </a:t>
            </a:r>
            <a:r>
              <a:rPr lang="ko-KR" altLang="en-US" sz="1200" b="1" dirty="0"/>
              <a:t>실제 피처와 </a:t>
            </a:r>
            <a:r>
              <a:rPr lang="en" altLang="ko-Kore-GB" sz="1200" b="1" dirty="0"/>
              <a:t>shadow feature</a:t>
            </a:r>
            <a:r>
              <a:rPr lang="ko-KR" altLang="en-US" sz="1200" dirty="0"/>
              <a:t>의 중요도를 비교합니다</a:t>
            </a:r>
            <a:r>
              <a:rPr lang="en-US" altLang="ko-KR" sz="1200" dirty="0"/>
              <a:t>.</a:t>
            </a:r>
          </a:p>
          <a:p>
            <a:pPr algn="just"/>
            <a:endParaRPr lang="en-US" altLang="ko-KR" sz="12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" altLang="ko-Kore-GB" sz="1200" b="1" dirty="0"/>
              <a:t>shadow feature</a:t>
            </a:r>
            <a:r>
              <a:rPr lang="ko-KR" altLang="en-US" sz="1200" b="1" dirty="0"/>
              <a:t>의 중요도</a:t>
            </a:r>
            <a:r>
              <a:rPr lang="ko-KR" altLang="en-US" sz="1200" dirty="0"/>
              <a:t>는 무작위 데이터이기 때문에 </a:t>
            </a:r>
            <a:r>
              <a:rPr lang="ko-KR" altLang="en-US" sz="1200" b="1" dirty="0"/>
              <a:t>매우 낮거나 </a:t>
            </a:r>
            <a:r>
              <a:rPr lang="en-US" altLang="ko-KR" sz="1200" b="1" dirty="0"/>
              <a:t>0</a:t>
            </a:r>
            <a:r>
              <a:rPr lang="ko-KR" altLang="en-US" sz="1200" dirty="0"/>
              <a:t>에 가까움</a:t>
            </a:r>
            <a:r>
              <a:rPr lang="en-US" altLang="ko-KR" sz="1200" dirty="0"/>
              <a:t>.</a:t>
            </a:r>
            <a:r>
              <a:rPr lang="ko-KR" altLang="en-US" sz="1200" dirty="0"/>
              <a:t> </a:t>
            </a:r>
            <a:endParaRPr lang="en-US" altLang="ko-KR" sz="12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sz="1200" b="1" dirty="0"/>
              <a:t>실제 피처의 중요도</a:t>
            </a:r>
            <a:r>
              <a:rPr lang="en-US" altLang="ko-KR" sz="1200" b="1" dirty="0"/>
              <a:t>&lt;</a:t>
            </a:r>
            <a:r>
              <a:rPr lang="ko-KR" altLang="en-US" sz="1200" dirty="0"/>
              <a:t> </a:t>
            </a:r>
            <a:r>
              <a:rPr lang="en" altLang="ko-Kore-GB" sz="1200" b="1" dirty="0"/>
              <a:t>shadow feature</a:t>
            </a:r>
            <a:r>
              <a:rPr lang="ko-KR" altLang="en-US" sz="1200" b="1" dirty="0"/>
              <a:t> </a:t>
            </a:r>
            <a:r>
              <a:rPr lang="en-US" altLang="ko-KR" sz="1200" b="1" dirty="0"/>
              <a:t>:</a:t>
            </a:r>
            <a:r>
              <a:rPr lang="ko-KR" altLang="en-US" sz="1200" b="1" dirty="0"/>
              <a:t> </a:t>
            </a:r>
            <a:r>
              <a:rPr lang="ko-KR" altLang="en-US" sz="1200" dirty="0"/>
              <a:t>해당 피처는 모델 성능에 크게 기여 </a:t>
            </a:r>
            <a:r>
              <a:rPr lang="en-US" altLang="ko-KR" sz="1200" dirty="0"/>
              <a:t>x</a:t>
            </a:r>
            <a:r>
              <a:rPr lang="ko-KR" altLang="en-US" sz="1200" dirty="0"/>
              <a:t> </a:t>
            </a:r>
            <a:r>
              <a:rPr lang="en-US" altLang="ko-KR" sz="1200" dirty="0"/>
              <a:t>-&gt;</a:t>
            </a:r>
            <a:r>
              <a:rPr lang="ko-KR" altLang="en-US" sz="1200" dirty="0"/>
              <a:t>  제거 </a:t>
            </a:r>
            <a:endParaRPr lang="en-US" altLang="ko-KR" sz="1200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sz="1200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sz="1200" b="1" dirty="0"/>
              <a:t>코드에서의 </a:t>
            </a:r>
            <a:r>
              <a:rPr lang="en" altLang="ko-Kore-GB" sz="1200" b="1" dirty="0"/>
              <a:t>Shadow Feature: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sz="1200" dirty="0"/>
              <a:t>Ex) </a:t>
            </a:r>
            <a:r>
              <a:rPr lang="ko-KR" altLang="en-US" sz="1200" dirty="0"/>
              <a:t>피처 </a:t>
            </a:r>
            <a:r>
              <a:rPr lang="en" altLang="ko-Kore-GB" sz="1200" dirty="0"/>
              <a:t>ps_car_13</a:t>
            </a:r>
            <a:r>
              <a:rPr lang="ko-KR" altLang="en-US" sz="1200" dirty="0"/>
              <a:t>의 중요도</a:t>
            </a:r>
            <a:r>
              <a:rPr lang="en-US" altLang="ko-KR" sz="1200" dirty="0"/>
              <a:t>:</a:t>
            </a:r>
            <a:r>
              <a:rPr lang="ko-KR" altLang="en-US" sz="1200" dirty="0"/>
              <a:t> </a:t>
            </a:r>
            <a:r>
              <a:rPr lang="en-US" altLang="ko-KR" sz="1200" b="1" dirty="0"/>
              <a:t>1571.65/ </a:t>
            </a:r>
            <a:r>
              <a:rPr lang="en" altLang="ko-Kore-GB" sz="1200" dirty="0"/>
              <a:t>shadow</a:t>
            </a:r>
            <a:r>
              <a:rPr lang="en-US" altLang="ko-KR" sz="1200" dirty="0"/>
              <a:t>: </a:t>
            </a:r>
            <a:r>
              <a:rPr lang="en-US" altLang="ko-KR" sz="1200" b="1" dirty="0"/>
              <a:t>609.23</a:t>
            </a:r>
            <a:r>
              <a:rPr lang="en-US" altLang="ko-KR" sz="1200" dirty="0"/>
              <a:t>. =&gt; </a:t>
            </a:r>
            <a:r>
              <a:rPr lang="en" altLang="ko-Kore-GB" sz="1200" dirty="0"/>
              <a:t>ps_car_13</a:t>
            </a:r>
            <a:r>
              <a:rPr lang="ko-KR" altLang="en-US" sz="1200" dirty="0"/>
              <a:t>의 중요도는 무작위로 생성된 </a:t>
            </a:r>
            <a:r>
              <a:rPr lang="en" altLang="ko-Kore-GB" sz="1200" dirty="0"/>
              <a:t>shadow feature</a:t>
            </a:r>
            <a:r>
              <a:rPr lang="ko-KR" altLang="en-US" sz="1200" dirty="0"/>
              <a:t>의 중요도보다 훨씬 높기 때문에</a:t>
            </a:r>
            <a:r>
              <a:rPr lang="en-US" altLang="ko-KR" sz="1200" dirty="0"/>
              <a:t>, </a:t>
            </a:r>
            <a:r>
              <a:rPr lang="ko-KR" altLang="en-US" sz="1200" dirty="0"/>
              <a:t>이 피처는 모델에서 중요한 역할을 한다고 판단</a:t>
            </a:r>
            <a:endParaRPr lang="en-US" altLang="ko-KR" sz="1200" dirty="0"/>
          </a:p>
          <a:p>
            <a:pPr algn="just"/>
            <a:endParaRPr lang="en-US" altLang="ko-KR" sz="1200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" altLang="ko-Kore-GB" sz="1200" b="1" dirty="0"/>
              <a:t>shadow feature</a:t>
            </a:r>
            <a:r>
              <a:rPr lang="ko-KR" altLang="en-US" sz="1200" dirty="0"/>
              <a:t>는 피처 선택 과정에서 </a:t>
            </a:r>
            <a:r>
              <a:rPr lang="ko-KR" altLang="en-US" sz="1200" b="1" dirty="0"/>
              <a:t>중요도 비교의 기준</a:t>
            </a:r>
            <a:r>
              <a:rPr lang="ko-KR" altLang="en-US" sz="1200" dirty="0"/>
              <a:t>이 되는 </a:t>
            </a:r>
            <a:r>
              <a:rPr lang="ko-KR" altLang="en-US" sz="1200" b="1" dirty="0"/>
              <a:t>무작위 피처</a:t>
            </a:r>
            <a:r>
              <a:rPr lang="ko-KR" altLang="en-US" sz="1200" dirty="0"/>
              <a:t>로</a:t>
            </a:r>
            <a:r>
              <a:rPr lang="en-US" altLang="ko-KR" sz="1200" dirty="0"/>
              <a:t>, </a:t>
            </a:r>
            <a:r>
              <a:rPr lang="ko-KR" altLang="en-US" sz="1200" dirty="0"/>
              <a:t>모델에 실제로 기여하는 피처들을 식별</a:t>
            </a:r>
            <a:r>
              <a:rPr lang="en-US" altLang="ko-KR" sz="1200" dirty="0"/>
              <a:t>.</a:t>
            </a:r>
            <a:r>
              <a:rPr lang="ko-KR" altLang="en-US" sz="1200" dirty="0"/>
              <a:t> </a:t>
            </a:r>
            <a:endParaRPr lang="en-US" altLang="ko-KR" sz="12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95F3499-525E-4645-A0D0-202F84AEFF3F}"/>
              </a:ext>
            </a:extLst>
          </p:cNvPr>
          <p:cNvSpPr/>
          <p:nvPr/>
        </p:nvSpPr>
        <p:spPr>
          <a:xfrm>
            <a:off x="2709935" y="1055550"/>
            <a:ext cx="947665" cy="17648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GB" altLang="en-US"/>
          </a:p>
        </p:txBody>
      </p:sp>
    </p:spTree>
    <p:extLst>
      <p:ext uri="{BB962C8B-B14F-4D97-AF65-F5344CB8AC3E}">
        <p14:creationId xmlns:p14="http://schemas.microsoft.com/office/powerpoint/2010/main" val="15203075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75;p15">
            <a:extLst>
              <a:ext uri="{FF2B5EF4-FFF2-40B4-BE49-F238E27FC236}">
                <a16:creationId xmlns:a16="http://schemas.microsoft.com/office/drawing/2014/main" id="{AA9B8B92-E869-6041-9FAE-7775C0A61CE3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dirty="0">
                <a:solidFill>
                  <a:srgbClr val="19264B"/>
                </a:solidFill>
                <a:latin typeface="+mj-ea"/>
                <a:ea typeface="+mj-ea"/>
                <a:sym typeface="NanumGothic ExtraBold"/>
              </a:rPr>
              <a:t>9. Combo ? </a:t>
            </a:r>
            <a:endParaRPr lang="en" altLang="ko-Kore-GB" sz="2000" dirty="0">
              <a:solidFill>
                <a:srgbClr val="19264B"/>
              </a:solidFill>
              <a:latin typeface="+mj-ea"/>
              <a:ea typeface="+mj-ea"/>
            </a:endParaRPr>
          </a:p>
        </p:txBody>
      </p:sp>
      <p:pic>
        <p:nvPicPr>
          <p:cNvPr id="6" name="그림 5" descr="텍스트, 소프트웨어, 웹 페이지, 컴퓨터 아이콘이(가) 표시된 사진&#10;&#10;자동 생성된 설명">
            <a:extLst>
              <a:ext uri="{FF2B5EF4-FFF2-40B4-BE49-F238E27FC236}">
                <a16:creationId xmlns:a16="http://schemas.microsoft.com/office/drawing/2014/main" id="{4A58C4F2-90F0-2B4E-A1A4-08E9EE002A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868" t="24722" r="47396"/>
          <a:stretch/>
        </p:blipFill>
        <p:spPr>
          <a:xfrm>
            <a:off x="1528763" y="845454"/>
            <a:ext cx="2377480" cy="418374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C15E2AB-9474-784D-BC6D-539C3575BF34}"/>
              </a:ext>
            </a:extLst>
          </p:cNvPr>
          <p:cNvSpPr/>
          <p:nvPr/>
        </p:nvSpPr>
        <p:spPr>
          <a:xfrm>
            <a:off x="1528763" y="4494998"/>
            <a:ext cx="2377480" cy="5342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GB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F83A62-BF83-1542-8942-92BA4801AA11}"/>
              </a:ext>
            </a:extLst>
          </p:cNvPr>
          <p:cNvSpPr txBox="1"/>
          <p:nvPr/>
        </p:nvSpPr>
        <p:spPr>
          <a:xfrm>
            <a:off x="4102375" y="845454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" altLang="ko-KR" b="1" dirty="0">
                <a:effectLst/>
                <a:latin typeface="Helvetica Neue" panose="02000503000000020004" pitchFamily="2" charset="0"/>
              </a:rPr>
              <a:t> # add combinations </a:t>
            </a:r>
            <a:endParaRPr lang="en" altLang="ko-Kore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AA13E3-67C0-0241-87CE-F3ED05C88578}"/>
              </a:ext>
            </a:extLst>
          </p:cNvPr>
          <p:cNvSpPr txBox="1"/>
          <p:nvPr/>
        </p:nvSpPr>
        <p:spPr>
          <a:xfrm>
            <a:off x="4253906" y="1168590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/>
              <a:t>상관 관계 있는 변수 조합 </a:t>
            </a:r>
            <a:r>
              <a:rPr lang="en" altLang="ko-KR" dirty="0"/>
              <a:t>x , </a:t>
            </a:r>
            <a:r>
              <a:rPr lang="ko-KR" altLang="en-US" dirty="0"/>
              <a:t>중요도 높은 변수 조합 </a:t>
            </a:r>
            <a:r>
              <a:rPr lang="en" altLang="ko-KR" dirty="0"/>
              <a:t>x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/>
              <a:t>무슨 조합인지 의문 </a:t>
            </a:r>
          </a:p>
        </p:txBody>
      </p:sp>
    </p:spTree>
    <p:extLst>
      <p:ext uri="{BB962C8B-B14F-4D97-AF65-F5344CB8AC3E}">
        <p14:creationId xmlns:p14="http://schemas.microsoft.com/office/powerpoint/2010/main" val="535864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+mj-ea"/>
                <a:ea typeface="+mj-ea"/>
                <a:cs typeface="NanumGothic ExtraBold"/>
                <a:sym typeface="NanumGothic ExtraBold"/>
              </a:rPr>
              <a:t>목차</a:t>
            </a:r>
            <a:endParaRPr sz="2000" dirty="0">
              <a:solidFill>
                <a:srgbClr val="19264B"/>
              </a:solidFill>
              <a:latin typeface="+mj-ea"/>
              <a:ea typeface="+mj-ea"/>
              <a:cs typeface="NanumGothic ExtraBold"/>
              <a:sym typeface="NanumGothic ExtraBold"/>
            </a:endParaRPr>
          </a:p>
        </p:txBody>
      </p:sp>
      <p:sp>
        <p:nvSpPr>
          <p:cNvPr id="6" name="Google Shape;75;p15">
            <a:extLst>
              <a:ext uri="{FF2B5EF4-FFF2-40B4-BE49-F238E27FC236}">
                <a16:creationId xmlns:a16="http://schemas.microsoft.com/office/drawing/2014/main" id="{9CFDED39-B79B-5946-BDE1-17B17E7954C3}"/>
              </a:ext>
            </a:extLst>
          </p:cNvPr>
          <p:cNvSpPr txBox="1"/>
          <p:nvPr/>
        </p:nvSpPr>
        <p:spPr>
          <a:xfrm>
            <a:off x="1608671" y="1055550"/>
            <a:ext cx="6904708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" altLang="en-US" sz="1800" dirty="0">
                <a:solidFill>
                  <a:srgbClr val="19264B"/>
                </a:solidFill>
                <a:latin typeface="+mj-ea"/>
                <a:ea typeface="+mj-ea"/>
                <a:cs typeface="NanumGothic ExtraBold"/>
                <a:sym typeface="NanumGothic ExtraBold"/>
              </a:rPr>
              <a:t>스터디</a:t>
            </a:r>
            <a:r>
              <a:rPr lang="ko-KR" altLang="en-US" sz="1800" dirty="0">
                <a:solidFill>
                  <a:srgbClr val="19264B"/>
                </a:solidFill>
                <a:latin typeface="+mj-ea"/>
                <a:ea typeface="+mj-ea"/>
                <a:cs typeface="NanumGothic ExtraBold"/>
                <a:sym typeface="NanumGothic ExtraBold"/>
              </a:rPr>
              <a:t> 일정 및 계획 </a:t>
            </a:r>
            <a:endParaRPr lang="en-US" altLang="ko-KR" sz="1800" dirty="0">
              <a:solidFill>
                <a:srgbClr val="19264B"/>
              </a:solidFill>
              <a:latin typeface="+mj-ea"/>
              <a:ea typeface="+mj-ea"/>
              <a:cs typeface="NanumGothic ExtraBold"/>
              <a:sym typeface="NanumGothic ExtraBold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altLang="ko-KR" sz="1800" dirty="0">
                <a:solidFill>
                  <a:srgbClr val="19264B"/>
                </a:solidFill>
                <a:latin typeface="+mj-ea"/>
                <a:ea typeface="+mj-ea"/>
                <a:cs typeface="NanumGothic ExtraBold"/>
                <a:sym typeface="NanumGothic ExtraBold"/>
              </a:rPr>
              <a:t>1~2</a:t>
            </a:r>
            <a:r>
              <a:rPr lang="ko-KR" altLang="en-US" sz="1800" dirty="0">
                <a:solidFill>
                  <a:srgbClr val="19264B"/>
                </a:solidFill>
                <a:latin typeface="+mj-ea"/>
                <a:ea typeface="+mj-ea"/>
                <a:cs typeface="NanumGothic ExtraBold"/>
                <a:sym typeface="NanumGothic ExtraBold"/>
              </a:rPr>
              <a:t>주차 스터디 </a:t>
            </a:r>
            <a:r>
              <a:rPr lang="en-US" altLang="ko-KR" sz="1800" dirty="0">
                <a:solidFill>
                  <a:srgbClr val="19264B"/>
                </a:solidFill>
                <a:latin typeface="+mj-ea"/>
                <a:ea typeface="+mj-ea"/>
                <a:cs typeface="NanumGothic ExtraBold"/>
                <a:sym typeface="NanumGothic ExtraBold"/>
              </a:rPr>
              <a:t>:</a:t>
            </a:r>
            <a:r>
              <a:rPr lang="ko-KR" altLang="en-US" sz="1800" dirty="0">
                <a:solidFill>
                  <a:srgbClr val="19264B"/>
                </a:solidFill>
                <a:latin typeface="+mj-ea"/>
                <a:ea typeface="+mj-ea"/>
                <a:cs typeface="NanumGothic ExtraBold"/>
                <a:sym typeface="NanumGothic ExtraBold"/>
              </a:rPr>
              <a:t> </a:t>
            </a:r>
            <a:r>
              <a:rPr lang="en" altLang="ko-Kore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Porto Seguro’s Safe Driver Prediction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262100"/>
            <a:ext cx="4287600" cy="3414600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+mj-ea"/>
                <a:ea typeface="+mj-ea"/>
                <a:cs typeface="NanumGothic ExtraBold"/>
                <a:sym typeface="NanumGothic ExtraBold"/>
              </a:rPr>
              <a:t>스터디원 소개 및 만남 인증</a:t>
            </a:r>
            <a:endParaRPr sz="2000" dirty="0">
              <a:solidFill>
                <a:srgbClr val="19264B"/>
              </a:solidFill>
              <a:latin typeface="+mj-ea"/>
              <a:ea typeface="+mj-ea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091643" y="1584420"/>
            <a:ext cx="2714478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+mj-ea"/>
                <a:ea typeface="+mj-ea"/>
              </a:rPr>
              <a:t>스터디원 1 : </a:t>
            </a:r>
            <a:r>
              <a:rPr lang="ko" altLang="en-US" dirty="0">
                <a:latin typeface="+mj-ea"/>
                <a:ea typeface="+mj-ea"/>
              </a:rPr>
              <a:t>나영은</a:t>
            </a:r>
            <a:endParaRPr dirty="0">
              <a:latin typeface="+mj-ea"/>
              <a:ea typeface="+mj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+mj-ea"/>
              <a:ea typeface="+mj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+mj-ea"/>
                <a:ea typeface="+mj-ea"/>
              </a:rPr>
              <a:t>스터디원 2 :</a:t>
            </a:r>
            <a:r>
              <a:rPr lang="ko" altLang="en-US" dirty="0">
                <a:latin typeface="+mj-ea"/>
                <a:ea typeface="+mj-ea"/>
              </a:rPr>
              <a:t> 이혜원</a:t>
            </a:r>
            <a:endParaRPr lang="en-US" altLang="ko" dirty="0">
              <a:latin typeface="+mj-ea"/>
              <a:ea typeface="+mj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+mj-ea"/>
              <a:ea typeface="+mj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dirty="0">
                <a:latin typeface="+mj-ea"/>
                <a:ea typeface="+mj-ea"/>
              </a:rPr>
              <a:t>스터디원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3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: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ko-KR" altLang="en-US" dirty="0" err="1">
                <a:latin typeface="+mj-ea"/>
                <a:ea typeface="+mj-ea"/>
              </a:rPr>
              <a:t>조다영</a:t>
            </a:r>
            <a:r>
              <a:rPr lang="ko-KR" altLang="en-US" dirty="0">
                <a:latin typeface="+mj-ea"/>
                <a:ea typeface="+mj-ea"/>
              </a:rPr>
              <a:t> </a:t>
            </a:r>
            <a:endParaRPr dirty="0">
              <a:latin typeface="+mj-ea"/>
              <a:ea typeface="+mj-ea"/>
            </a:endParaRPr>
          </a:p>
        </p:txBody>
      </p:sp>
      <p:pic>
        <p:nvPicPr>
          <p:cNvPr id="3" name="그림 2" descr="사람, 인간의 얼굴, 실내, 미소이(가) 표시된 사진&#10;&#10;자동 생성된 설명">
            <a:extLst>
              <a:ext uri="{FF2B5EF4-FFF2-40B4-BE49-F238E27FC236}">
                <a16:creationId xmlns:a16="http://schemas.microsoft.com/office/drawing/2014/main" id="{BB6CE2DD-4393-AA4D-B1BF-80491E8E00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932"/>
          <a:stretch/>
        </p:blipFill>
        <p:spPr>
          <a:xfrm rot="10800000">
            <a:off x="2172595" y="1703831"/>
            <a:ext cx="3140910" cy="253113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75;p15">
            <a:extLst>
              <a:ext uri="{FF2B5EF4-FFF2-40B4-BE49-F238E27FC236}">
                <a16:creationId xmlns:a16="http://schemas.microsoft.com/office/drawing/2014/main" id="{AA9B8B92-E869-6041-9FAE-7775C0A61CE3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+mj-ea"/>
                <a:ea typeface="+mj-ea"/>
                <a:cs typeface="NanumGothic ExtraBold"/>
                <a:sym typeface="NanumGothic ExtraBold"/>
              </a:rPr>
              <a:t>1.</a:t>
            </a:r>
            <a:r>
              <a:rPr lang="ko" altLang="en-US" sz="2000" dirty="0">
                <a:solidFill>
                  <a:srgbClr val="19264B"/>
                </a:solidFill>
                <a:latin typeface="+mj-ea"/>
                <a:ea typeface="+mj-ea"/>
                <a:cs typeface="NanumGothic ExtraBold"/>
                <a:sym typeface="NanumGothic ExtraBold"/>
              </a:rPr>
              <a:t> 스터디</a:t>
            </a:r>
            <a:r>
              <a:rPr lang="ko-KR" altLang="en-US" sz="2000" dirty="0">
                <a:solidFill>
                  <a:srgbClr val="19264B"/>
                </a:solidFill>
                <a:latin typeface="+mj-ea"/>
                <a:ea typeface="+mj-ea"/>
                <a:cs typeface="NanumGothic ExtraBold"/>
                <a:sym typeface="NanumGothic ExtraBold"/>
              </a:rPr>
              <a:t> 일정 및 계획 </a:t>
            </a:r>
            <a:endParaRPr sz="2000" dirty="0">
              <a:solidFill>
                <a:srgbClr val="19264B"/>
              </a:solidFill>
              <a:latin typeface="+mj-ea"/>
              <a:ea typeface="+mj-ea"/>
              <a:cs typeface="NanumGothic ExtraBold"/>
              <a:sym typeface="NanumGothic ExtraBol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1E9B9C-E6D1-3149-B13F-38A2866A7BCD}"/>
              </a:ext>
            </a:extLst>
          </p:cNvPr>
          <p:cNvSpPr txBox="1"/>
          <p:nvPr/>
        </p:nvSpPr>
        <p:spPr>
          <a:xfrm>
            <a:off x="1592316" y="3456526"/>
            <a:ext cx="755168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매주 수요일 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11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시 대면 스터디 </a:t>
            </a:r>
            <a:endParaRPr lang="ko-KR" altLang="en-US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중간고사 이전까지 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3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개 대회 필사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/ 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중간고사 이후 </a:t>
            </a:r>
            <a:r>
              <a:rPr lang="ko-KR" altLang="en-US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캐글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대회 참가 </a:t>
            </a:r>
            <a:r>
              <a:rPr lang="ko-KR" altLang="en-US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계획중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</a:t>
            </a:r>
            <a:endParaRPr lang="ko-KR" altLang="en-US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이유한 커리큘럼</a:t>
            </a:r>
            <a:br>
              <a:rPr lang="en" altLang="ko-Kore-GB" b="0" dirty="0">
                <a:effectLst/>
              </a:rPr>
            </a:br>
            <a:r>
              <a:rPr lang="en-US" altLang="ko-KR" b="0" dirty="0">
                <a:effectLst/>
              </a:rPr>
              <a:t>1.</a:t>
            </a:r>
            <a:r>
              <a:rPr lang="ko-KR" altLang="en-US" b="0" dirty="0">
                <a:effectLst/>
              </a:rPr>
              <a:t> </a:t>
            </a:r>
            <a:r>
              <a:rPr lang="en" altLang="ko-Kore-GB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Porto Seguro’s Safe Driver Prediction(binary </a:t>
            </a:r>
            <a:r>
              <a:rPr lang="en" altLang="ko-Kore-GB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classification:tabular</a:t>
            </a:r>
            <a:r>
              <a:rPr lang="en" altLang="ko-Kore-GB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data)</a:t>
            </a:r>
            <a:endParaRPr lang="en" altLang="ko-Kore-GB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2.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" altLang="ko-Kore-GB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TensorFlow Speech Recognition Challenge(multi-class </a:t>
            </a:r>
            <a:r>
              <a:rPr lang="en" altLang="ko-Kore-GB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classification:Image</a:t>
            </a:r>
            <a:r>
              <a:rPr lang="en" altLang="ko-Kore-GB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classification)</a:t>
            </a:r>
            <a:endParaRPr lang="en" altLang="ko-Kore-GB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3.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" altLang="ko-Kore-GB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Spooky Author Identification(natural language classification)</a:t>
            </a:r>
            <a:endParaRPr lang="en" altLang="ko-Kore-GB" b="0" dirty="0">
              <a:effectLst/>
            </a:endParaRPr>
          </a:p>
          <a:p>
            <a:br>
              <a:rPr lang="en" altLang="ko-Kore-GB" b="0" dirty="0">
                <a:effectLst/>
              </a:rPr>
            </a:br>
            <a:endParaRPr lang="ko-Kore-GB" altLang="en-US" dirty="0"/>
          </a:p>
        </p:txBody>
      </p:sp>
      <p:pic>
        <p:nvPicPr>
          <p:cNvPr id="4" name="그림 3" descr="텍스트, 소프트웨어, 번호, 컴퓨터 아이콘이(가) 표시된 사진&#10;&#10;자동 생성된 설명">
            <a:extLst>
              <a:ext uri="{FF2B5EF4-FFF2-40B4-BE49-F238E27FC236}">
                <a16:creationId xmlns:a16="http://schemas.microsoft.com/office/drawing/2014/main" id="{996FFAAD-5FA5-C34C-B420-069E8261C8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587" t="35555" r="32936" b="20279"/>
          <a:stretch/>
        </p:blipFill>
        <p:spPr>
          <a:xfrm>
            <a:off x="1592316" y="845454"/>
            <a:ext cx="3679772" cy="2509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449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75;p15">
            <a:extLst>
              <a:ext uri="{FF2B5EF4-FFF2-40B4-BE49-F238E27FC236}">
                <a16:creationId xmlns:a16="http://schemas.microsoft.com/office/drawing/2014/main" id="{AA9B8B92-E869-6041-9FAE-7775C0A61CE3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+mj-ea"/>
                <a:ea typeface="+mj-ea"/>
                <a:cs typeface="NanumGothic ExtraBold"/>
                <a:sym typeface="NanumGothic ExtraBold"/>
              </a:rPr>
              <a:t>2.</a:t>
            </a:r>
            <a:r>
              <a:rPr lang="ko-KR" altLang="en-US" sz="2000" dirty="0">
                <a:solidFill>
                  <a:srgbClr val="19264B"/>
                </a:solidFill>
                <a:latin typeface="+mj-ea"/>
                <a:ea typeface="+mj-ea"/>
                <a:cs typeface="NanumGothic ExtraBold"/>
                <a:sym typeface="NanumGothic ExtraBold"/>
              </a:rPr>
              <a:t> </a:t>
            </a:r>
            <a:r>
              <a:rPr lang="en" altLang="ko-Kore-GB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Porto Seguro’s Safe Driver Prediction</a:t>
            </a:r>
            <a:r>
              <a:rPr lang="ko-KR" altLang="en-US" sz="2000" dirty="0">
                <a:solidFill>
                  <a:srgbClr val="19264B"/>
                </a:solidFill>
                <a:latin typeface="+mj-ea"/>
                <a:ea typeface="+mj-ea"/>
                <a:cs typeface="NanumGothic ExtraBold"/>
                <a:sym typeface="NanumGothic ExtraBold"/>
              </a:rPr>
              <a:t> </a:t>
            </a:r>
            <a:endParaRPr sz="2000" dirty="0">
              <a:solidFill>
                <a:srgbClr val="19264B"/>
              </a:solidFill>
              <a:latin typeface="+mj-ea"/>
              <a:ea typeface="+mj-ea"/>
              <a:cs typeface="NanumGothic ExtraBold"/>
              <a:sym typeface="NanumGothic Extra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55D829-2162-8546-8C64-0AD5FEBF334F}"/>
              </a:ext>
            </a:extLst>
          </p:cNvPr>
          <p:cNvSpPr txBox="1"/>
          <p:nvPr/>
        </p:nvSpPr>
        <p:spPr>
          <a:xfrm>
            <a:off x="1408975" y="1127299"/>
            <a:ext cx="756214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b="1" dirty="0"/>
              <a:t>목표</a:t>
            </a:r>
            <a:r>
              <a:rPr lang="en-US" altLang="ko-KR" dirty="0"/>
              <a:t>: </a:t>
            </a:r>
            <a:r>
              <a:rPr lang="ko-KR" altLang="en-US" dirty="0"/>
              <a:t>운전자가 보험 청구를 할 가능성이 높은지를 예측하는 </a:t>
            </a:r>
            <a:r>
              <a:rPr lang="ko-KR" altLang="en-US" b="1" dirty="0"/>
              <a:t>이진 분류 문제</a:t>
            </a:r>
            <a:endParaRPr lang="en-US" altLang="ko-KR" b="1" dirty="0"/>
          </a:p>
          <a:p>
            <a:pPr marL="285750" indent="-285750">
              <a:buFontTx/>
              <a:buChar char="-"/>
            </a:pPr>
            <a:r>
              <a:rPr lang="ko-KR" altLang="en-US" b="1" dirty="0"/>
              <a:t>타겟</a:t>
            </a:r>
            <a:r>
              <a:rPr lang="en-US" altLang="ko-KR" dirty="0"/>
              <a:t>: </a:t>
            </a:r>
            <a:r>
              <a:rPr lang="en" altLang="ko-Kore-GB" dirty="0"/>
              <a:t>target </a:t>
            </a:r>
            <a:r>
              <a:rPr lang="ko-KR" altLang="en-US" dirty="0"/>
              <a:t>열에서 </a:t>
            </a:r>
            <a:r>
              <a:rPr lang="en-US" altLang="ko-KR" dirty="0"/>
              <a:t>1</a:t>
            </a:r>
            <a:r>
              <a:rPr lang="ko-KR" altLang="en-US" dirty="0"/>
              <a:t>은 청구 발생</a:t>
            </a:r>
            <a:r>
              <a:rPr lang="en-US" altLang="ko-KR" dirty="0"/>
              <a:t>, 0</a:t>
            </a:r>
            <a:r>
              <a:rPr lang="ko-KR" altLang="en-US" dirty="0"/>
              <a:t>은 청구가 발생하지 않음을 의미합니다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b="1" dirty="0"/>
              <a:t>데이터 개요</a:t>
            </a:r>
            <a:endParaRPr lang="en-US" altLang="ko-KR" b="1" dirty="0"/>
          </a:p>
          <a:p>
            <a:pPr marL="285750" indent="-285750">
              <a:buFontTx/>
              <a:buChar char="-"/>
            </a:pPr>
            <a:r>
              <a:rPr lang="ko-KR" altLang="en-US" b="1" dirty="0"/>
              <a:t>총 데이터</a:t>
            </a:r>
            <a:r>
              <a:rPr lang="en-US" altLang="ko-KR" dirty="0"/>
              <a:t>: </a:t>
            </a:r>
            <a:r>
              <a:rPr lang="ko-KR" altLang="en-US" dirty="0"/>
              <a:t>약 </a:t>
            </a:r>
            <a:r>
              <a:rPr lang="en-US" altLang="ko-KR" dirty="0"/>
              <a:t>60</a:t>
            </a:r>
            <a:r>
              <a:rPr lang="ko-KR" altLang="en-US" dirty="0"/>
              <a:t>개의 특성</a:t>
            </a:r>
            <a:r>
              <a:rPr lang="en-US" altLang="ko-KR" dirty="0"/>
              <a:t>(</a:t>
            </a:r>
            <a:r>
              <a:rPr lang="en" altLang="ko-Kore-GB" dirty="0"/>
              <a:t>features)</a:t>
            </a:r>
            <a:r>
              <a:rPr lang="ko-KR" altLang="en-US" dirty="0"/>
              <a:t>과 </a:t>
            </a:r>
            <a:r>
              <a:rPr lang="en-US" altLang="ko-KR" dirty="0"/>
              <a:t>595,212</a:t>
            </a:r>
            <a:r>
              <a:rPr lang="ko-KR" altLang="en-US" dirty="0"/>
              <a:t>개의 행</a:t>
            </a:r>
            <a:r>
              <a:rPr lang="en-US" altLang="ko-KR" dirty="0"/>
              <a:t>(</a:t>
            </a:r>
            <a:r>
              <a:rPr lang="en" altLang="ko-Kore-GB" dirty="0"/>
              <a:t>row)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이진 변수</a:t>
            </a:r>
            <a:r>
              <a:rPr lang="en-US" altLang="ko-KR" dirty="0"/>
              <a:t>: </a:t>
            </a:r>
            <a:r>
              <a:rPr lang="en" altLang="ko-Kore-GB" dirty="0"/>
              <a:t>bin</a:t>
            </a:r>
            <a:r>
              <a:rPr lang="ko-KR" altLang="en-US" dirty="0" err="1"/>
              <a:t>으로</a:t>
            </a:r>
            <a:r>
              <a:rPr lang="ko-KR" altLang="en-US" dirty="0"/>
              <a:t> 끝나는 변수는 </a:t>
            </a:r>
            <a:r>
              <a:rPr lang="ko-KR" altLang="en-US" b="1" dirty="0"/>
              <a:t>이진 변수</a:t>
            </a:r>
            <a:endParaRPr lang="en-US" altLang="ko-KR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범주형 변수</a:t>
            </a:r>
            <a:r>
              <a:rPr lang="en-US" altLang="ko-KR" dirty="0"/>
              <a:t>: </a:t>
            </a:r>
            <a:r>
              <a:rPr lang="en" altLang="ko-Kore-GB" dirty="0"/>
              <a:t>cat</a:t>
            </a:r>
            <a:r>
              <a:rPr lang="ko-KR" altLang="en-US" dirty="0" err="1"/>
              <a:t>으로</a:t>
            </a:r>
            <a:r>
              <a:rPr lang="ko-KR" altLang="en-US" dirty="0"/>
              <a:t> 끝나는 변수는 </a:t>
            </a:r>
            <a:r>
              <a:rPr lang="ko-KR" altLang="en-US" b="1" dirty="0"/>
              <a:t>범주형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b="1" dirty="0" err="1"/>
              <a:t>연속형</a:t>
            </a:r>
            <a:r>
              <a:rPr lang="en-US" altLang="ko-KR" b="1" dirty="0"/>
              <a:t>/</a:t>
            </a:r>
            <a:r>
              <a:rPr lang="ko-KR" altLang="en-US" b="1" dirty="0" err="1"/>
              <a:t>서수형</a:t>
            </a:r>
            <a:r>
              <a:rPr lang="ko-KR" altLang="en-US" b="1" dirty="0"/>
              <a:t> 변수</a:t>
            </a:r>
            <a:r>
              <a:rPr lang="en-US" altLang="ko-KR" dirty="0"/>
              <a:t>: </a:t>
            </a:r>
            <a:r>
              <a:rPr lang="ko-KR" altLang="en-US" dirty="0"/>
              <a:t>별도의 접미사가 없는 변수는 </a:t>
            </a:r>
            <a:r>
              <a:rPr lang="ko-KR" altLang="en-US" b="1" dirty="0" err="1"/>
              <a:t>연속형</a:t>
            </a:r>
            <a:r>
              <a:rPr lang="ko-KR" altLang="en-US" dirty="0"/>
              <a:t> 또는 </a:t>
            </a:r>
            <a:r>
              <a:rPr lang="ko-KR" altLang="en-US" b="1" dirty="0" err="1"/>
              <a:t>서수형</a:t>
            </a:r>
            <a:r>
              <a:rPr lang="ko-KR" altLang="en-US" b="1" dirty="0"/>
              <a:t> 변수</a:t>
            </a:r>
            <a:r>
              <a:rPr lang="ko-KR" altLang="en-US" dirty="0"/>
              <a:t>로</a:t>
            </a:r>
            <a:r>
              <a:rPr lang="en-US" altLang="ko-KR" dirty="0"/>
              <a:t>, </a:t>
            </a:r>
            <a:r>
              <a:rPr lang="ko-KR" altLang="en-US" dirty="0"/>
              <a:t>실수 또는 정수 값</a:t>
            </a:r>
            <a:endParaRPr lang="en-US" altLang="ko-KR" dirty="0"/>
          </a:p>
          <a:p>
            <a:pPr marL="457200" lvl="1"/>
            <a:r>
              <a:rPr lang="ko-KR" altLang="en-US" b="1" dirty="0" err="1"/>
              <a:t>결측값</a:t>
            </a:r>
            <a:r>
              <a:rPr lang="ko-KR" altLang="en-US" b="1" dirty="0"/>
              <a:t> 처리</a:t>
            </a:r>
            <a:r>
              <a:rPr lang="en-US" altLang="ko-KR" dirty="0"/>
              <a:t>: </a:t>
            </a:r>
            <a:r>
              <a:rPr lang="ko-KR" altLang="en-US" dirty="0" err="1"/>
              <a:t>결츨값이</a:t>
            </a:r>
            <a:r>
              <a:rPr lang="ko-KR" altLang="en-US" dirty="0"/>
              <a:t> </a:t>
            </a:r>
            <a:r>
              <a:rPr lang="en-US" altLang="ko-KR" b="1" dirty="0"/>
              <a:t>-1</a:t>
            </a:r>
            <a:r>
              <a:rPr lang="ko-KR" altLang="en-US" dirty="0"/>
              <a:t>로 되어 있어</a:t>
            </a:r>
            <a:r>
              <a:rPr lang="en-US" altLang="ko-KR" dirty="0"/>
              <a:t>, </a:t>
            </a:r>
            <a:r>
              <a:rPr lang="ko-KR" altLang="en-US" dirty="0"/>
              <a:t>이를 </a:t>
            </a:r>
            <a:r>
              <a:rPr lang="ko-KR" altLang="en-US" b="1" dirty="0" err="1"/>
              <a:t>결측값</a:t>
            </a:r>
            <a:r>
              <a:rPr lang="ko-KR" altLang="en-US" dirty="0" err="1"/>
              <a:t>으로</a:t>
            </a:r>
            <a:r>
              <a:rPr lang="ko-KR" altLang="en-US" dirty="0"/>
              <a:t> 간주하고 적절한 </a:t>
            </a:r>
            <a:r>
              <a:rPr lang="ko-KR" altLang="en-US" dirty="0" err="1"/>
              <a:t>전처리가</a:t>
            </a:r>
            <a:r>
              <a:rPr lang="ko-KR" altLang="en-US" dirty="0"/>
              <a:t> 필요</a:t>
            </a:r>
            <a:endParaRPr lang="ko-Kore-GB" altLang="en-US" dirty="0"/>
          </a:p>
        </p:txBody>
      </p:sp>
    </p:spTree>
    <p:extLst>
      <p:ext uri="{BB962C8B-B14F-4D97-AF65-F5344CB8AC3E}">
        <p14:creationId xmlns:p14="http://schemas.microsoft.com/office/powerpoint/2010/main" val="2477440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75;p15">
            <a:extLst>
              <a:ext uri="{FF2B5EF4-FFF2-40B4-BE49-F238E27FC236}">
                <a16:creationId xmlns:a16="http://schemas.microsoft.com/office/drawing/2014/main" id="{AA9B8B92-E869-6041-9FAE-7775C0A61CE3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dirty="0">
                <a:solidFill>
                  <a:srgbClr val="19264B"/>
                </a:solidFill>
                <a:latin typeface="+mj-ea"/>
                <a:ea typeface="+mj-ea"/>
                <a:cs typeface="NanumGothic ExtraBold"/>
                <a:sym typeface="NanumGothic ExtraBold"/>
              </a:rPr>
              <a:t>3</a:t>
            </a:r>
            <a:r>
              <a:rPr lang="en-US" altLang="ko-KR" sz="2000" dirty="0">
                <a:solidFill>
                  <a:srgbClr val="19264B"/>
                </a:solidFill>
                <a:latin typeface="+mj-ea"/>
                <a:ea typeface="+mj-ea"/>
                <a:sym typeface="NanumGothic ExtraBold"/>
              </a:rPr>
              <a:t>.</a:t>
            </a:r>
            <a:r>
              <a:rPr lang="ko-KR" altLang="en-US" sz="2000" dirty="0">
                <a:solidFill>
                  <a:srgbClr val="19264B"/>
                </a:solidFill>
                <a:latin typeface="+mj-ea"/>
                <a:ea typeface="+mj-ea"/>
                <a:sym typeface="NanumGothic ExtraBold"/>
              </a:rPr>
              <a:t> </a:t>
            </a:r>
            <a:r>
              <a:rPr lang="en" altLang="ko-Kore-GB" sz="2000" dirty="0">
                <a:solidFill>
                  <a:srgbClr val="19264B"/>
                </a:solidFill>
                <a:latin typeface="+mj-ea"/>
                <a:ea typeface="+mj-ea"/>
              </a:rPr>
              <a:t>Metadata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65C6AE-EE2A-9C43-9284-7C7B19F25ADA}"/>
              </a:ext>
            </a:extLst>
          </p:cNvPr>
          <p:cNvSpPr txBox="1"/>
          <p:nvPr/>
        </p:nvSpPr>
        <p:spPr>
          <a:xfrm>
            <a:off x="1554103" y="1617643"/>
            <a:ext cx="457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en" altLang="ko-Kore-GB" b="1" i="0" dirty="0">
                <a:solidFill>
                  <a:srgbClr val="3C4043"/>
                </a:solidFill>
                <a:effectLst/>
                <a:latin typeface="inherit"/>
              </a:rPr>
              <a:t>role</a:t>
            </a:r>
            <a:r>
              <a:rPr lang="en" altLang="ko-Kore-GB" b="0" i="0" dirty="0">
                <a:solidFill>
                  <a:srgbClr val="3C4043"/>
                </a:solidFill>
                <a:effectLst/>
                <a:latin typeface="inherit"/>
              </a:rPr>
              <a:t>: input, ID, target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" altLang="ko-Kore-GB" b="1" i="0" dirty="0">
                <a:solidFill>
                  <a:srgbClr val="3C4043"/>
                </a:solidFill>
                <a:effectLst/>
                <a:latin typeface="inherit"/>
              </a:rPr>
              <a:t>level</a:t>
            </a:r>
            <a:r>
              <a:rPr lang="en" altLang="ko-Kore-GB" b="0" i="0" dirty="0">
                <a:solidFill>
                  <a:srgbClr val="3C4043"/>
                </a:solidFill>
                <a:effectLst/>
                <a:latin typeface="inherit"/>
              </a:rPr>
              <a:t>: nominal, interval, ordinal, binary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" altLang="ko-Kore-GB" b="1" i="0" dirty="0">
                <a:solidFill>
                  <a:srgbClr val="3C4043"/>
                </a:solidFill>
                <a:effectLst/>
                <a:latin typeface="inherit"/>
              </a:rPr>
              <a:t>keep</a:t>
            </a:r>
            <a:r>
              <a:rPr lang="en" altLang="ko-Kore-GB" b="0" i="0" dirty="0">
                <a:solidFill>
                  <a:srgbClr val="3C4043"/>
                </a:solidFill>
                <a:effectLst/>
                <a:latin typeface="inherit"/>
              </a:rPr>
              <a:t>: True or False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" altLang="ko-Kore-GB" b="1" i="0" dirty="0" err="1">
                <a:solidFill>
                  <a:srgbClr val="3C4043"/>
                </a:solidFill>
                <a:effectLst/>
                <a:latin typeface="inherit"/>
              </a:rPr>
              <a:t>dtype</a:t>
            </a:r>
            <a:r>
              <a:rPr lang="en" altLang="ko-Kore-GB" b="0" i="0" dirty="0">
                <a:solidFill>
                  <a:srgbClr val="3C4043"/>
                </a:solidFill>
                <a:effectLst/>
                <a:latin typeface="inherit"/>
              </a:rPr>
              <a:t>: int, float, str</a:t>
            </a:r>
          </a:p>
        </p:txBody>
      </p:sp>
      <p:pic>
        <p:nvPicPr>
          <p:cNvPr id="4" name="그림 3" descr="텍스트, 스크린샷, 소프트웨어, 웹 페이지이(가) 표시된 사진&#10;&#10;자동 생성된 설명">
            <a:extLst>
              <a:ext uri="{FF2B5EF4-FFF2-40B4-BE49-F238E27FC236}">
                <a16:creationId xmlns:a16="http://schemas.microsoft.com/office/drawing/2014/main" id="{94484F44-91AD-C842-AFA7-F1FA89C7FE8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34" t="32194" r="63574"/>
          <a:stretch/>
        </p:blipFill>
        <p:spPr>
          <a:xfrm>
            <a:off x="6388375" y="306875"/>
            <a:ext cx="2471787" cy="461626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F238D42-428E-A949-8655-17891AA732CA}"/>
              </a:ext>
            </a:extLst>
          </p:cNvPr>
          <p:cNvSpPr txBox="1"/>
          <p:nvPr/>
        </p:nvSpPr>
        <p:spPr>
          <a:xfrm>
            <a:off x="1554103" y="1055550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" altLang="ko-Kore-GB" b="0" i="0" dirty="0">
                <a:solidFill>
                  <a:srgbClr val="212529"/>
                </a:solidFill>
                <a:effectLst/>
                <a:latin typeface="-apple-system"/>
              </a:rPr>
              <a:t>train </a:t>
            </a:r>
            <a:r>
              <a:rPr lang="ko-KR" altLang="en-US" b="0" i="0" dirty="0" err="1">
                <a:solidFill>
                  <a:srgbClr val="212529"/>
                </a:solidFill>
                <a:effectLst/>
                <a:latin typeface="-apple-system"/>
              </a:rPr>
              <a:t>데이터셋의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 각 변수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(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컬럼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)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에 대한 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meta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 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data</a:t>
            </a:r>
            <a:r>
              <a:rPr lang="ko-KR" altLang="en-US" b="0" i="0" dirty="0" err="1">
                <a:solidFill>
                  <a:srgbClr val="212529"/>
                </a:solidFill>
                <a:effectLst/>
                <a:latin typeface="-apple-system"/>
              </a:rPr>
              <a:t>를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 생성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이를 </a:t>
            </a:r>
            <a:r>
              <a:rPr lang="en" altLang="ko-Kore-GB" b="0" i="0" dirty="0" err="1">
                <a:solidFill>
                  <a:srgbClr val="212529"/>
                </a:solidFill>
                <a:effectLst/>
                <a:latin typeface="-apple-system"/>
              </a:rPr>
              <a:t>DataFrame</a:t>
            </a:r>
            <a:r>
              <a:rPr lang="en" altLang="ko-Kore-GB" b="0" i="0" dirty="0">
                <a:solidFill>
                  <a:srgbClr val="212529"/>
                </a:solidFill>
                <a:effectLst/>
                <a:latin typeface="-apple-system"/>
              </a:rPr>
              <a:t>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형태로 저장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-apple-system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572475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75;p15">
            <a:extLst>
              <a:ext uri="{FF2B5EF4-FFF2-40B4-BE49-F238E27FC236}">
                <a16:creationId xmlns:a16="http://schemas.microsoft.com/office/drawing/2014/main" id="{AA9B8B92-E869-6041-9FAE-7775C0A61CE3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dirty="0">
                <a:solidFill>
                  <a:srgbClr val="19264B"/>
                </a:solidFill>
                <a:latin typeface="+mj-ea"/>
                <a:ea typeface="+mj-ea"/>
                <a:sym typeface="NanumGothic ExtraBold"/>
              </a:rPr>
              <a:t>4.</a:t>
            </a:r>
            <a:r>
              <a:rPr lang="ko-KR" altLang="en-US" sz="2000" dirty="0">
                <a:solidFill>
                  <a:srgbClr val="19264B"/>
                </a:solidFill>
                <a:latin typeface="+mj-ea"/>
                <a:ea typeface="+mj-ea"/>
                <a:sym typeface="NanumGothic ExtraBold"/>
              </a:rPr>
              <a:t> </a:t>
            </a:r>
            <a:r>
              <a:rPr lang="en" altLang="ko-Kore-GB" sz="2000" dirty="0">
                <a:solidFill>
                  <a:srgbClr val="19264B"/>
                </a:solidFill>
                <a:latin typeface="+mj-ea"/>
                <a:ea typeface="+mj-ea"/>
              </a:rPr>
              <a:t> interaction variables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DBA65C-89D4-2140-AD61-7216241BDCE5}"/>
              </a:ext>
            </a:extLst>
          </p:cNvPr>
          <p:cNvSpPr txBox="1"/>
          <p:nvPr/>
        </p:nvSpPr>
        <p:spPr>
          <a:xfrm>
            <a:off x="1617684" y="964724"/>
            <a:ext cx="693990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b="1" dirty="0"/>
              <a:t>상호작용 변수</a:t>
            </a:r>
            <a:r>
              <a:rPr lang="en-US" altLang="ko-KR" b="1" dirty="0"/>
              <a:t>(</a:t>
            </a:r>
            <a:r>
              <a:rPr lang="en" altLang="ko-Kore-GB" b="1" dirty="0"/>
              <a:t>Interaction Variables): </a:t>
            </a:r>
            <a:r>
              <a:rPr lang="ko-KR" altLang="en-US" b="1" dirty="0"/>
              <a:t> </a:t>
            </a:r>
            <a:r>
              <a:rPr lang="ko-KR" altLang="en-US" dirty="0"/>
              <a:t>두 개 이상의 특성 간의 관계가 독립적이지 않고</a:t>
            </a:r>
            <a:r>
              <a:rPr lang="en-US" altLang="ko-KR" dirty="0"/>
              <a:t>, </a:t>
            </a:r>
            <a:r>
              <a:rPr lang="ko-KR" altLang="en-US" b="1" dirty="0"/>
              <a:t>특성들 간의 상호작용이 타겟 변수에 영향을 미칠 때</a:t>
            </a:r>
            <a:r>
              <a:rPr lang="ko-KR" altLang="en-US" dirty="0"/>
              <a:t> 사용하는 새로운 특성</a:t>
            </a:r>
            <a:endParaRPr lang="en-US" altLang="ko-KR" dirty="0"/>
          </a:p>
          <a:p>
            <a:pPr algn="just"/>
            <a:endParaRPr lang="en-US" altLang="ko-KR" b="1" dirty="0"/>
          </a:p>
          <a:p>
            <a:pPr algn="just"/>
            <a:r>
              <a:rPr lang="ko-KR" altLang="en-US" b="1" dirty="0"/>
              <a:t>상호작용 변수</a:t>
            </a:r>
            <a:r>
              <a:rPr lang="ko-KR" altLang="en-US" dirty="0"/>
              <a:t>는 개별 변수들이 조합되었을 때 타겟 변수에 미치는 영향을 모델이 학습할 수 있도록 한다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ko-Kore-GB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23F814-CD7F-DC4E-A66B-ACAE0F6EF4CA}"/>
              </a:ext>
            </a:extLst>
          </p:cNvPr>
          <p:cNvSpPr txBox="1"/>
          <p:nvPr/>
        </p:nvSpPr>
        <p:spPr>
          <a:xfrm>
            <a:off x="1617684" y="2253545"/>
            <a:ext cx="693990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ore-GB" b="1" dirty="0">
                <a:solidFill>
                  <a:srgbClr val="333333"/>
                </a:solidFill>
                <a:latin typeface="Noto Sans KR"/>
              </a:rPr>
              <a:t>* </a:t>
            </a:r>
            <a:r>
              <a:rPr lang="en" altLang="ko-Kore-GB" b="1" i="0" dirty="0">
                <a:solidFill>
                  <a:srgbClr val="333333"/>
                </a:solidFill>
                <a:effectLst/>
                <a:latin typeface="Noto Sans KR"/>
              </a:rPr>
              <a:t>Interaction term (</a:t>
            </a:r>
            <a:r>
              <a:rPr lang="ko-KR" altLang="en-US" b="1" i="0" dirty="0" err="1">
                <a:solidFill>
                  <a:srgbClr val="8A3DB6"/>
                </a:solidFill>
                <a:effectLst/>
                <a:latin typeface="Noto Sans KR"/>
              </a:rPr>
              <a:t>상호작용항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Noto Sans KR"/>
              </a:rPr>
              <a:t>. </a:t>
            </a:r>
            <a:r>
              <a:rPr lang="ko-KR" altLang="en-US" b="1" i="0" dirty="0">
                <a:solidFill>
                  <a:srgbClr val="333333"/>
                </a:solidFill>
                <a:effectLst/>
                <a:latin typeface="Noto Sans KR"/>
              </a:rPr>
              <a:t>시너지 효과를 내는 변수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Noto Sans KR"/>
              </a:rPr>
              <a:t>)</a:t>
            </a:r>
            <a:endParaRPr lang="ko-KR" altLang="en-US" b="0" i="0" dirty="0">
              <a:solidFill>
                <a:srgbClr val="666666"/>
              </a:solidFill>
              <a:effectLst/>
              <a:latin typeface="Noto Sans KR"/>
            </a:endParaRPr>
          </a:p>
          <a:p>
            <a:pPr algn="just"/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  상호작용 효과를 포함하도록 </a:t>
            </a:r>
            <a:r>
              <a:rPr lang="en" altLang="ko-Kore-GB" b="0" i="0" dirty="0">
                <a:solidFill>
                  <a:srgbClr val="333333"/>
                </a:solidFill>
                <a:effectLst/>
                <a:latin typeface="Noto Sans KR"/>
              </a:rPr>
              <a:t>interaction t</a:t>
            </a:r>
            <a:r>
              <a:rPr lang="en-US" altLang="ko-KR" dirty="0">
                <a:solidFill>
                  <a:srgbClr val="333333"/>
                </a:solidFill>
                <a:latin typeface="Noto Sans KR"/>
              </a:rPr>
              <a:t>er</a:t>
            </a:r>
            <a:r>
              <a:rPr lang="en" altLang="ko-Kore-GB" b="0" i="0" dirty="0">
                <a:solidFill>
                  <a:srgbClr val="333333"/>
                </a:solidFill>
                <a:effectLst/>
                <a:latin typeface="Noto Sans KR"/>
              </a:rPr>
              <a:t>m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을 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Noto Sans KR"/>
              </a:rPr>
              <a:t>회귀식에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 포함시킨다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KR"/>
              </a:rPr>
              <a:t>.</a:t>
            </a:r>
            <a:endParaRPr lang="ko-KR" altLang="en-US" b="0" i="0" dirty="0">
              <a:solidFill>
                <a:srgbClr val="666666"/>
              </a:solidFill>
              <a:effectLst/>
              <a:latin typeface="Noto Sans KR"/>
            </a:endParaRPr>
          </a:p>
          <a:p>
            <a:pPr algn="just"/>
            <a:r>
              <a:rPr lang="ko-KR" altLang="en-US" b="0" i="0" dirty="0">
                <a:solidFill>
                  <a:srgbClr val="666666"/>
                </a:solidFill>
                <a:effectLst/>
                <a:latin typeface="Noto Sans KR"/>
              </a:rPr>
              <a:t> </a:t>
            </a:r>
            <a:endParaRPr lang="en-US" altLang="ko-KR" b="0" i="0" dirty="0">
              <a:solidFill>
                <a:srgbClr val="666666"/>
              </a:solidFill>
              <a:effectLst/>
              <a:latin typeface="Noto Sans KR"/>
            </a:endParaRPr>
          </a:p>
          <a:p>
            <a:pPr algn="just"/>
            <a:endParaRPr lang="en-US" altLang="ko-KR" dirty="0">
              <a:solidFill>
                <a:srgbClr val="666666"/>
              </a:solidFill>
              <a:latin typeface="Noto Sans KR"/>
            </a:endParaRPr>
          </a:p>
          <a:p>
            <a:pPr algn="just"/>
            <a:endParaRPr lang="en-US" altLang="ko-KR" b="0" i="0" dirty="0">
              <a:solidFill>
                <a:srgbClr val="666666"/>
              </a:solidFill>
              <a:effectLst/>
              <a:latin typeface="Noto Sans KR"/>
            </a:endParaRPr>
          </a:p>
          <a:p>
            <a:pPr algn="just"/>
            <a:endParaRPr lang="en-US" altLang="ko-KR" dirty="0">
              <a:solidFill>
                <a:srgbClr val="666666"/>
              </a:solidFill>
              <a:latin typeface="Noto Sans KR"/>
            </a:endParaRPr>
          </a:p>
          <a:p>
            <a:pPr algn="just"/>
            <a:endParaRPr lang="en-US" altLang="ko-KR" b="0" i="0" dirty="0">
              <a:solidFill>
                <a:srgbClr val="666666"/>
              </a:solidFill>
              <a:effectLst/>
              <a:latin typeface="Noto Sans KR"/>
            </a:endParaRPr>
          </a:p>
          <a:p>
            <a:pPr algn="just"/>
            <a:endParaRPr lang="ko-KR" altLang="en-US" b="0" i="0" dirty="0">
              <a:solidFill>
                <a:srgbClr val="666666"/>
              </a:solidFill>
              <a:effectLst/>
              <a:latin typeface="Noto Sans KR"/>
            </a:endParaRPr>
          </a:p>
          <a:p>
            <a:pPr algn="just"/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  </a:t>
            </a:r>
            <a:r>
              <a:rPr lang="el-GR" altLang="ko-Kore-GB" b="0" i="0" dirty="0">
                <a:solidFill>
                  <a:srgbClr val="666666"/>
                </a:solidFill>
                <a:effectLst/>
                <a:latin typeface="Noto Sans KR"/>
              </a:rPr>
              <a:t>                                      </a:t>
            </a:r>
            <a:endParaRPr lang="en-US" altLang="ko-Kore-GB" b="0" i="0" dirty="0">
              <a:solidFill>
                <a:srgbClr val="666666"/>
              </a:solidFill>
              <a:effectLst/>
              <a:latin typeface="Noto Sans KR"/>
            </a:endParaRPr>
          </a:p>
          <a:p>
            <a:pPr algn="just"/>
            <a:r>
              <a:rPr lang="el-GR" altLang="ko-Kore-GB" b="0" i="0" dirty="0">
                <a:solidFill>
                  <a:srgbClr val="666666"/>
                </a:solidFill>
                <a:effectLst/>
                <a:latin typeface="Noto Sans KR"/>
              </a:rPr>
              <a:t>  </a:t>
            </a:r>
            <a:r>
              <a:rPr lang="el-GR" altLang="ko-Kore-GB" b="0" i="0" dirty="0">
                <a:solidFill>
                  <a:srgbClr val="EE2323"/>
                </a:solidFill>
                <a:effectLst/>
                <a:latin typeface="Noto Sans KR"/>
              </a:rPr>
              <a:t>** </a:t>
            </a:r>
            <a:r>
              <a:rPr lang="ko-KR" altLang="en-US" b="0" i="0" dirty="0">
                <a:solidFill>
                  <a:srgbClr val="EE2323"/>
                </a:solidFill>
                <a:effectLst/>
                <a:latin typeface="Noto Sans KR"/>
              </a:rPr>
              <a:t>변수간 상호작용 효과가 있을 경우</a:t>
            </a:r>
            <a:r>
              <a:rPr lang="en-US" altLang="ko-KR" b="0" i="0" dirty="0">
                <a:solidFill>
                  <a:srgbClr val="EE2323"/>
                </a:solidFill>
                <a:effectLst/>
                <a:latin typeface="Noto Sans KR"/>
              </a:rPr>
              <a:t>, </a:t>
            </a:r>
            <a:r>
              <a:rPr lang="ko-KR" altLang="en-US" b="0" i="0" dirty="0">
                <a:solidFill>
                  <a:srgbClr val="EE2323"/>
                </a:solidFill>
                <a:effectLst/>
                <a:latin typeface="Noto Sans KR"/>
              </a:rPr>
              <a:t>모델의 </a:t>
            </a:r>
            <a:r>
              <a:rPr lang="ko-KR" altLang="en-US" b="0" i="0" dirty="0" err="1">
                <a:solidFill>
                  <a:srgbClr val="EE2323"/>
                </a:solidFill>
                <a:effectLst/>
                <a:latin typeface="Noto Sans KR"/>
              </a:rPr>
              <a:t>주효과만</a:t>
            </a:r>
            <a:r>
              <a:rPr lang="ko-KR" altLang="en-US" b="0" i="0" dirty="0">
                <a:solidFill>
                  <a:srgbClr val="EE2323"/>
                </a:solidFill>
                <a:effectLst/>
                <a:latin typeface="Noto Sans KR"/>
              </a:rPr>
              <a:t> 포함하는 모델보다 상호작용항을 포함한 모델이 훨씬 낫다</a:t>
            </a:r>
            <a:r>
              <a:rPr lang="en-US" altLang="ko-KR" b="0" i="0" dirty="0">
                <a:solidFill>
                  <a:srgbClr val="EE2323"/>
                </a:solidFill>
                <a:effectLst/>
                <a:latin typeface="Noto Sans KR"/>
              </a:rPr>
              <a:t>.</a:t>
            </a:r>
            <a:endParaRPr lang="ko-KR" altLang="en-US" b="0" i="0" dirty="0">
              <a:solidFill>
                <a:srgbClr val="666666"/>
              </a:solidFill>
              <a:effectLst/>
              <a:latin typeface="Noto Sans KR"/>
            </a:endParaRPr>
          </a:p>
          <a:p>
            <a:pPr algn="just"/>
            <a:endParaRPr kumimoji="1" lang="ko-Kore-GB" altLang="en-US" dirty="0"/>
          </a:p>
        </p:txBody>
      </p:sp>
      <p:pic>
        <p:nvPicPr>
          <p:cNvPr id="6" name="그림 5" descr="텍스트, 스크린샷, 소프트웨어, 웹 페이지이(가) 표시된 사진&#10;&#10;자동 생성된 설명">
            <a:extLst>
              <a:ext uri="{FF2B5EF4-FFF2-40B4-BE49-F238E27FC236}">
                <a16:creationId xmlns:a16="http://schemas.microsoft.com/office/drawing/2014/main" id="{6F53DE47-52F4-CC4B-A302-9EBA9D2E37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343" t="58506" r="13620" b="30821"/>
          <a:stretch/>
        </p:blipFill>
        <p:spPr>
          <a:xfrm>
            <a:off x="1967947" y="2780626"/>
            <a:ext cx="6585954" cy="112545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5FE38565-BF38-B04A-895A-F7EC1CB127C0}"/>
              </a:ext>
            </a:extLst>
          </p:cNvPr>
          <p:cNvSpPr/>
          <p:nvPr/>
        </p:nvSpPr>
        <p:spPr>
          <a:xfrm>
            <a:off x="5754757" y="3110948"/>
            <a:ext cx="735495" cy="3279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GB" altLang="en-US"/>
          </a:p>
        </p:txBody>
      </p:sp>
    </p:spTree>
    <p:extLst>
      <p:ext uri="{BB962C8B-B14F-4D97-AF65-F5344CB8AC3E}">
        <p14:creationId xmlns:p14="http://schemas.microsoft.com/office/powerpoint/2010/main" val="4169760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75;p15">
            <a:extLst>
              <a:ext uri="{FF2B5EF4-FFF2-40B4-BE49-F238E27FC236}">
                <a16:creationId xmlns:a16="http://schemas.microsoft.com/office/drawing/2014/main" id="{AA9B8B92-E869-6041-9FAE-7775C0A61CE3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dirty="0">
                <a:solidFill>
                  <a:srgbClr val="19264B"/>
                </a:solidFill>
                <a:latin typeface="+mj-ea"/>
                <a:ea typeface="+mj-ea"/>
                <a:sym typeface="NanumGothic ExtraBold"/>
              </a:rPr>
              <a:t>5. </a:t>
            </a:r>
            <a:r>
              <a:rPr lang="ko-KR" altLang="en-US" sz="2000" dirty="0" err="1">
                <a:solidFill>
                  <a:srgbClr val="19264B"/>
                </a:solidFill>
                <a:latin typeface="+mj-ea"/>
                <a:ea typeface="+mj-ea"/>
                <a:sym typeface="NanumGothic ExtraBold"/>
              </a:rPr>
              <a:t>결측치</a:t>
            </a:r>
            <a:r>
              <a:rPr lang="ko-KR" altLang="en-US" sz="2000" dirty="0">
                <a:solidFill>
                  <a:srgbClr val="19264B"/>
                </a:solidFill>
                <a:latin typeface="+mj-ea"/>
                <a:ea typeface="+mj-ea"/>
                <a:sym typeface="NanumGothic ExtraBold"/>
              </a:rPr>
              <a:t> 처리 </a:t>
            </a:r>
            <a:endParaRPr lang="en" altLang="ko-Kore-GB" sz="2000" dirty="0">
              <a:solidFill>
                <a:srgbClr val="19264B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7A69C0-1DEA-5741-8AFD-D074EB4A0CEC}"/>
              </a:ext>
            </a:extLst>
          </p:cNvPr>
          <p:cNvSpPr txBox="1"/>
          <p:nvPr/>
        </p:nvSpPr>
        <p:spPr>
          <a:xfrm>
            <a:off x="1628776" y="1055550"/>
            <a:ext cx="7342349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" altLang="ko-Kore-GB" b="1" i="0" dirty="0">
                <a:solidFill>
                  <a:srgbClr val="212529"/>
                </a:solidFill>
                <a:effectLst/>
                <a:latin typeface="-apple-system"/>
              </a:rPr>
              <a:t>ps_car_03_cat and ps_car_05_cat </a:t>
            </a:r>
            <a:r>
              <a:rPr lang="en" altLang="ko-Kore-GB" b="0" i="0" dirty="0">
                <a:solidFill>
                  <a:srgbClr val="212529"/>
                </a:solidFill>
                <a:effectLst/>
                <a:latin typeface="-apple-system"/>
              </a:rPr>
              <a:t>have a large proportion of records with missing values. Remove these variables. </a:t>
            </a:r>
            <a:r>
              <a:rPr lang="ko-KR" altLang="en-US" b="1" i="0" dirty="0">
                <a:solidFill>
                  <a:srgbClr val="212529"/>
                </a:solidFill>
                <a:effectLst/>
                <a:latin typeface="-apple-system"/>
              </a:rPr>
              <a:t>변수 삭제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GB" b="0" i="0" dirty="0">
                <a:solidFill>
                  <a:srgbClr val="212529"/>
                </a:solidFill>
                <a:effectLst/>
                <a:latin typeface="-apple-system"/>
              </a:rPr>
              <a:t>For the other categorical variables with missing values, we can leave the missing value -1 as such.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GB" b="1" i="0" dirty="0">
                <a:solidFill>
                  <a:srgbClr val="212529"/>
                </a:solidFill>
                <a:effectLst/>
                <a:latin typeface="-apple-system"/>
              </a:rPr>
              <a:t>ps_reg_03 (continuous) </a:t>
            </a:r>
            <a:r>
              <a:rPr lang="en" altLang="ko-Kore-GB" b="0" i="0" dirty="0">
                <a:solidFill>
                  <a:srgbClr val="212529"/>
                </a:solidFill>
                <a:effectLst/>
                <a:latin typeface="-apple-system"/>
              </a:rPr>
              <a:t>has missing values for 18% of all records. Replace by the </a:t>
            </a:r>
            <a:r>
              <a:rPr lang="en" altLang="ko-Kore-GB" b="1" i="0" dirty="0">
                <a:solidFill>
                  <a:srgbClr val="212529"/>
                </a:solidFill>
                <a:effectLst/>
                <a:latin typeface="-apple-system"/>
              </a:rPr>
              <a:t>mean.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GB" b="1" i="0" dirty="0">
                <a:solidFill>
                  <a:srgbClr val="212529"/>
                </a:solidFill>
                <a:effectLst/>
                <a:latin typeface="-apple-system"/>
              </a:rPr>
              <a:t>ps_car_12 (continuous) </a:t>
            </a:r>
            <a:r>
              <a:rPr lang="en" altLang="ko-Kore-GB" b="0" i="0" dirty="0">
                <a:solidFill>
                  <a:srgbClr val="212529"/>
                </a:solidFill>
                <a:effectLst/>
                <a:latin typeface="-apple-system"/>
              </a:rPr>
              <a:t>has only 1 records with missing value. Replace by the </a:t>
            </a:r>
            <a:r>
              <a:rPr lang="en" altLang="ko-Kore-GB" b="1" i="0" dirty="0">
                <a:solidFill>
                  <a:srgbClr val="212529"/>
                </a:solidFill>
                <a:effectLst/>
                <a:latin typeface="-apple-system"/>
              </a:rPr>
              <a:t>mean.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GB" b="1" i="0" dirty="0">
                <a:solidFill>
                  <a:srgbClr val="212529"/>
                </a:solidFill>
                <a:effectLst/>
                <a:latin typeface="-apple-system"/>
              </a:rPr>
              <a:t>ps_car_14 (continuous) </a:t>
            </a:r>
            <a:r>
              <a:rPr lang="en" altLang="ko-Kore-GB" b="0" i="0" dirty="0">
                <a:solidFill>
                  <a:srgbClr val="212529"/>
                </a:solidFill>
                <a:effectLst/>
                <a:latin typeface="-apple-system"/>
              </a:rPr>
              <a:t>has missing values for 7% of all records. Replace by the </a:t>
            </a:r>
            <a:r>
              <a:rPr lang="en" altLang="ko-Kore-GB" b="1" i="0" dirty="0">
                <a:solidFill>
                  <a:srgbClr val="212529"/>
                </a:solidFill>
                <a:effectLst/>
                <a:latin typeface="-apple-system"/>
              </a:rPr>
              <a:t>mean.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ko-Kore-GB" b="1" i="0" dirty="0">
                <a:solidFill>
                  <a:srgbClr val="212529"/>
                </a:solidFill>
                <a:effectLst/>
                <a:latin typeface="-apple-system"/>
              </a:rPr>
              <a:t>ps_car_11 (ordinal) </a:t>
            </a:r>
            <a:r>
              <a:rPr lang="en" altLang="ko-Kore-GB" b="0" i="0" dirty="0">
                <a:solidFill>
                  <a:srgbClr val="212529"/>
                </a:solidFill>
                <a:effectLst/>
                <a:latin typeface="-apple-system"/>
              </a:rPr>
              <a:t>has only 5 records with </a:t>
            </a:r>
            <a:r>
              <a:rPr lang="en" altLang="ko-Kore-GB" b="0" i="0" dirty="0" err="1">
                <a:solidFill>
                  <a:srgbClr val="212529"/>
                </a:solidFill>
                <a:effectLst/>
                <a:latin typeface="-apple-system"/>
              </a:rPr>
              <a:t>misisng</a:t>
            </a:r>
            <a:r>
              <a:rPr lang="en" altLang="ko-Kore-GB" b="0" i="0" dirty="0">
                <a:solidFill>
                  <a:srgbClr val="212529"/>
                </a:solidFill>
                <a:effectLst/>
                <a:latin typeface="-apple-system"/>
              </a:rPr>
              <a:t> values. Replace by the</a:t>
            </a:r>
            <a:r>
              <a:rPr lang="en" altLang="ko-Kore-GB" b="1" i="0" dirty="0">
                <a:solidFill>
                  <a:srgbClr val="212529"/>
                </a:solidFill>
                <a:effectLst/>
                <a:latin typeface="-apple-system"/>
              </a:rPr>
              <a:t> mode</a:t>
            </a:r>
            <a:r>
              <a:rPr lang="en" altLang="ko-Kore-GB" b="0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</a:p>
          <a:p>
            <a:endParaRPr lang="en-US" altLang="ko-KR" b="1" dirty="0">
              <a:solidFill>
                <a:srgbClr val="212529"/>
              </a:solidFill>
              <a:latin typeface="-apple-system"/>
            </a:endParaRPr>
          </a:p>
          <a:p>
            <a:r>
              <a:rPr lang="ko-KR" altLang="en-US" b="1" dirty="0" err="1">
                <a:solidFill>
                  <a:srgbClr val="212529"/>
                </a:solidFill>
                <a:latin typeface="-apple-system"/>
              </a:rPr>
              <a:t>연속형</a:t>
            </a:r>
            <a:r>
              <a:rPr lang="ko-KR" altLang="en-US" b="1" dirty="0">
                <a:solidFill>
                  <a:srgbClr val="212529"/>
                </a:solidFill>
                <a:latin typeface="-apple-system"/>
              </a:rPr>
              <a:t> 변수는 평균값으로</a:t>
            </a:r>
            <a:r>
              <a:rPr lang="en-US" altLang="ko-KR" b="1" dirty="0">
                <a:solidFill>
                  <a:srgbClr val="212529"/>
                </a:solidFill>
                <a:latin typeface="-apple-system"/>
              </a:rPr>
              <a:t>,</a:t>
            </a:r>
            <a:r>
              <a:rPr lang="ko-KR" altLang="en-US" b="1" dirty="0">
                <a:solidFill>
                  <a:srgbClr val="212529"/>
                </a:solidFill>
                <a:latin typeface="-apple-system"/>
              </a:rPr>
              <a:t> </a:t>
            </a:r>
            <a:r>
              <a:rPr lang="ko-KR" altLang="en-US" b="1" dirty="0" err="1">
                <a:solidFill>
                  <a:srgbClr val="212529"/>
                </a:solidFill>
                <a:latin typeface="-apple-system"/>
              </a:rPr>
              <a:t>서수형</a:t>
            </a:r>
            <a:r>
              <a:rPr lang="ko-KR" altLang="en-US" b="1" dirty="0">
                <a:solidFill>
                  <a:srgbClr val="212529"/>
                </a:solidFill>
                <a:latin typeface="-apple-system"/>
              </a:rPr>
              <a:t> 변수는 </a:t>
            </a:r>
            <a:r>
              <a:rPr lang="ko-KR" altLang="en-US" b="1" dirty="0" err="1">
                <a:solidFill>
                  <a:srgbClr val="212529"/>
                </a:solidFill>
                <a:latin typeface="-apple-system"/>
              </a:rPr>
              <a:t>최빈값으로</a:t>
            </a:r>
            <a:r>
              <a:rPr lang="ko-KR" altLang="en-US" b="1" dirty="0">
                <a:solidFill>
                  <a:srgbClr val="212529"/>
                </a:solidFill>
                <a:latin typeface="-apple-system"/>
              </a:rPr>
              <a:t> </a:t>
            </a:r>
            <a:r>
              <a:rPr lang="ko-KR" altLang="en-US" b="1" dirty="0" err="1">
                <a:solidFill>
                  <a:srgbClr val="212529"/>
                </a:solidFill>
                <a:latin typeface="-apple-system"/>
              </a:rPr>
              <a:t>결측치</a:t>
            </a:r>
            <a:r>
              <a:rPr lang="ko-KR" altLang="en-US" b="1" dirty="0">
                <a:solidFill>
                  <a:srgbClr val="212529"/>
                </a:solidFill>
                <a:latin typeface="-apple-system"/>
              </a:rPr>
              <a:t> 처리 </a:t>
            </a:r>
            <a:endParaRPr lang="ko-KR" altLang="en-US" b="1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/>
            <a:endParaRPr lang="en" altLang="ko-Kore-GB" b="1" i="0" dirty="0">
              <a:solidFill>
                <a:srgbClr val="212529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478374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75;p15">
            <a:extLst>
              <a:ext uri="{FF2B5EF4-FFF2-40B4-BE49-F238E27FC236}">
                <a16:creationId xmlns:a16="http://schemas.microsoft.com/office/drawing/2014/main" id="{AA9B8B92-E869-6041-9FAE-7775C0A61CE3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000" dirty="0">
                <a:solidFill>
                  <a:srgbClr val="19264B"/>
                </a:solidFill>
                <a:latin typeface="+mj-ea"/>
                <a:ea typeface="+mj-ea"/>
                <a:sym typeface="NanumGothic ExtraBold"/>
              </a:rPr>
              <a:t>6.</a:t>
            </a:r>
            <a:r>
              <a:rPr lang="ko-KR" altLang="en-US" sz="2000" dirty="0">
                <a:solidFill>
                  <a:srgbClr val="19264B"/>
                </a:solidFill>
                <a:latin typeface="+mj-ea"/>
                <a:ea typeface="+mj-ea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+mj-ea"/>
                <a:ea typeface="+mj-ea"/>
                <a:sym typeface="NanumGothic ExtraBold"/>
              </a:rPr>
              <a:t>Gini  </a:t>
            </a:r>
            <a:endParaRPr lang="en" altLang="ko-Kore-GB" sz="2000" dirty="0">
              <a:solidFill>
                <a:srgbClr val="19264B"/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5A8D02-89CB-0A49-8892-D15E97C4BC7F}"/>
              </a:ext>
            </a:extLst>
          </p:cNvPr>
          <p:cNvSpPr txBox="1"/>
          <p:nvPr/>
        </p:nvSpPr>
        <p:spPr>
          <a:xfrm>
            <a:off x="1628777" y="1055550"/>
            <a:ext cx="294322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b="1" dirty="0" err="1">
                <a:solidFill>
                  <a:srgbClr val="212529"/>
                </a:solidFill>
                <a:latin typeface="-apple-system"/>
              </a:rPr>
              <a:t>불순도를</a:t>
            </a:r>
            <a:r>
              <a:rPr lang="ko-KR" altLang="en-US" b="1" dirty="0">
                <a:solidFill>
                  <a:srgbClr val="212529"/>
                </a:solidFill>
                <a:latin typeface="-apple-system"/>
              </a:rPr>
              <a:t> 측정하는 지표로서</a:t>
            </a:r>
            <a:r>
              <a:rPr lang="en-US" altLang="ko-KR" b="1" dirty="0">
                <a:solidFill>
                  <a:srgbClr val="212529"/>
                </a:solidFill>
                <a:latin typeface="-apple-system"/>
              </a:rPr>
              <a:t>,</a:t>
            </a:r>
            <a:r>
              <a:rPr lang="ko-KR" altLang="en-US" b="1" dirty="0">
                <a:solidFill>
                  <a:srgbClr val="212529"/>
                </a:solidFill>
                <a:latin typeface="-apple-system"/>
              </a:rPr>
              <a:t> 데이터의 통계적 </a:t>
            </a:r>
            <a:r>
              <a:rPr lang="ko-KR" altLang="en-US" b="1" dirty="0" err="1">
                <a:solidFill>
                  <a:srgbClr val="212529"/>
                </a:solidFill>
                <a:latin typeface="-apple-system"/>
              </a:rPr>
              <a:t>분산정도를</a:t>
            </a:r>
            <a:r>
              <a:rPr lang="ko-KR" altLang="en-US" b="1" dirty="0">
                <a:solidFill>
                  <a:srgbClr val="212529"/>
                </a:solidFill>
                <a:latin typeface="-apple-system"/>
              </a:rPr>
              <a:t> </a:t>
            </a:r>
            <a:r>
              <a:rPr lang="ko-KR" altLang="en-US" b="1" dirty="0" err="1">
                <a:solidFill>
                  <a:srgbClr val="212529"/>
                </a:solidFill>
                <a:latin typeface="-apple-system"/>
              </a:rPr>
              <a:t>정량화해서</a:t>
            </a:r>
            <a:r>
              <a:rPr lang="ko-KR" altLang="en-US" b="1" dirty="0">
                <a:solidFill>
                  <a:srgbClr val="212529"/>
                </a:solidFill>
                <a:latin typeface="-apple-system"/>
              </a:rPr>
              <a:t> 표현한 값 </a:t>
            </a:r>
            <a:endParaRPr lang="en-US" altLang="ko-KR" b="1" dirty="0">
              <a:solidFill>
                <a:srgbClr val="212529"/>
              </a:solidFill>
              <a:latin typeface="-apple-system"/>
            </a:endParaRPr>
          </a:p>
          <a:p>
            <a:pPr algn="just"/>
            <a:endParaRPr lang="en-US" altLang="ko-KR" b="1" dirty="0">
              <a:solidFill>
                <a:srgbClr val="212529"/>
              </a:solidFill>
              <a:latin typeface="-apple-system"/>
            </a:endParaRPr>
          </a:p>
          <a:p>
            <a:pPr algn="just"/>
            <a:r>
              <a:rPr lang="en-US" altLang="ko-Kore-GB" b="1" i="0" dirty="0">
                <a:solidFill>
                  <a:srgbClr val="212529"/>
                </a:solidFill>
                <a:effectLst/>
                <a:latin typeface="-apple-system"/>
              </a:rPr>
              <a:t>Gini index</a:t>
            </a:r>
            <a:r>
              <a:rPr lang="ko-KR" altLang="en-US" b="1" dirty="0">
                <a:solidFill>
                  <a:srgbClr val="212529"/>
                </a:solidFill>
                <a:latin typeface="-apple-system"/>
              </a:rPr>
              <a:t>가 높을수록 데이터가 </a:t>
            </a:r>
            <a:r>
              <a:rPr lang="ko-KR" altLang="en-US" b="1" dirty="0" err="1">
                <a:solidFill>
                  <a:srgbClr val="212529"/>
                </a:solidFill>
                <a:latin typeface="-apple-system"/>
              </a:rPr>
              <a:t>분산되어있음</a:t>
            </a:r>
            <a:r>
              <a:rPr lang="ko-KR" altLang="en-US" b="1" dirty="0">
                <a:solidFill>
                  <a:srgbClr val="212529"/>
                </a:solidFill>
                <a:latin typeface="-apple-system"/>
              </a:rPr>
              <a:t> 을 의미 </a:t>
            </a:r>
            <a:endParaRPr lang="en" altLang="ko-Kore-GB" b="1" i="0" dirty="0">
              <a:solidFill>
                <a:srgbClr val="212529"/>
              </a:solidFill>
              <a:effectLst/>
              <a:latin typeface="-apple-system"/>
            </a:endParaRPr>
          </a:p>
        </p:txBody>
      </p:sp>
      <p:pic>
        <p:nvPicPr>
          <p:cNvPr id="3" name="그림 2" descr="텍스트, 스크린샷, 소프트웨어, 번호이(가) 표시된 사진&#10;&#10;자동 생성된 설명">
            <a:extLst>
              <a:ext uri="{FF2B5EF4-FFF2-40B4-BE49-F238E27FC236}">
                <a16:creationId xmlns:a16="http://schemas.microsoft.com/office/drawing/2014/main" id="{83CD97D1-4185-6049-B2C2-04BD0253F7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887" t="14154" r="38249" b="6049"/>
          <a:stretch/>
        </p:blipFill>
        <p:spPr>
          <a:xfrm>
            <a:off x="4572000" y="576164"/>
            <a:ext cx="4358843" cy="427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29480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</TotalTime>
  <Words>703</Words>
  <Application>Microsoft Macintosh PowerPoint</Application>
  <PresentationFormat>화면 슬라이드 쇼(16:9)</PresentationFormat>
  <Paragraphs>81</Paragraphs>
  <Slides>11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-apple-system</vt:lpstr>
      <vt:lpstr>inherit</vt:lpstr>
      <vt:lpstr>맑은 고딕</vt:lpstr>
      <vt:lpstr>나눔고딕</vt:lpstr>
      <vt:lpstr>Noto Sans KR</vt:lpstr>
      <vt:lpstr>Arial</vt:lpstr>
      <vt:lpstr>Helvetica Neue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조효원</dc:creator>
  <cp:lastModifiedBy>나인영</cp:lastModifiedBy>
  <cp:revision>26</cp:revision>
  <dcterms:modified xsi:type="dcterms:W3CDTF">2024-09-28T01:01:15Z</dcterms:modified>
</cp:coreProperties>
</file>